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82" r:id="rId3"/>
    <p:sldId id="272" r:id="rId4"/>
    <p:sldId id="279" r:id="rId5"/>
    <p:sldId id="281" r:id="rId6"/>
    <p:sldId id="283" r:id="rId7"/>
    <p:sldId id="274" r:id="rId8"/>
  </p:sldIdLst>
  <p:sldSz cx="13716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aret Bold" panose="020B0604020202020204" charset="0"/>
      <p:regular r:id="rId14"/>
    </p:embeddedFont>
    <p:embeddedFont>
      <p:font typeface="Nirmala UI" panose="020B0502040204020203" pitchFamily="34" charset="0"/>
      <p:regular r:id="rId15"/>
      <p:bold r:id="rId16"/>
    </p:embeddedFont>
    <p:embeddedFont>
      <p:font typeface="Open Sauce" panose="020B0604020202020204" charset="0"/>
      <p:regular r:id="rId17"/>
    </p:embeddedFont>
    <p:embeddedFont>
      <p:font typeface="Open Sauce Bold" panose="020B0604020202020204" charset="0"/>
      <p:regular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249" autoAdjust="0"/>
  </p:normalViewPr>
  <p:slideViewPr>
    <p:cSldViewPr>
      <p:cViewPr varScale="1">
        <p:scale>
          <a:sx n="46" d="100"/>
          <a:sy n="46" d="100"/>
        </p:scale>
        <p:origin x="1476" y="42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59C19-3CBE-4727-A2F3-A661089C1213}" type="datetimeFigureOut">
              <a:rPr lang="pt-BR" smtClean="0"/>
              <a:t>05/01/2024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9875D-D2F6-4252-9E9F-584E866012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4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9875D-D2F6-4252-9E9F-584E866012D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83112" y="-12325"/>
            <a:ext cx="9351937" cy="9867608"/>
          </a:xfrm>
          <a:custGeom>
            <a:avLst/>
            <a:gdLst/>
            <a:ahLst/>
            <a:cxnLst/>
            <a:rect l="l" t="t" r="r" b="b"/>
            <a:pathLst>
              <a:path w="9374747" h="12269388">
                <a:moveTo>
                  <a:pt x="0" y="0"/>
                </a:moveTo>
                <a:lnTo>
                  <a:pt x="9374747" y="0"/>
                </a:lnTo>
                <a:lnTo>
                  <a:pt x="9374747" y="12269388"/>
                </a:lnTo>
                <a:lnTo>
                  <a:pt x="0" y="12269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0877"/>
            </a:stretch>
          </a:blipFill>
        </p:spPr>
        <p:txBody>
          <a:bodyPr/>
          <a:lstStyle/>
          <a:p>
            <a:endParaRPr lang="pt-BR" sz="1350"/>
          </a:p>
        </p:txBody>
      </p: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19051" y="9488075"/>
            <a:ext cx="13715999" cy="759066"/>
            <a:chOff x="0" y="0"/>
            <a:chExt cx="123214575" cy="6379210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3214569" cy="6379210"/>
            </a:xfrm>
            <a:custGeom>
              <a:avLst/>
              <a:gdLst/>
              <a:ahLst/>
              <a:cxnLst/>
              <a:rect l="l" t="t" r="r" b="b"/>
              <a:pathLst>
                <a:path w="123214569" h="6379210">
                  <a:moveTo>
                    <a:pt x="116297348" y="0"/>
                  </a:moveTo>
                  <a:lnTo>
                    <a:pt x="14830961" y="0"/>
                  </a:lnTo>
                  <a:lnTo>
                    <a:pt x="7221293" y="7620"/>
                  </a:lnTo>
                  <a:lnTo>
                    <a:pt x="0" y="6379210"/>
                  </a:lnTo>
                  <a:lnTo>
                    <a:pt x="116568662" y="6379210"/>
                  </a:lnTo>
                  <a:lnTo>
                    <a:pt x="123214569" y="0"/>
                  </a:lnTo>
                  <a:close/>
                </a:path>
              </a:pathLst>
            </a:custGeom>
            <a:solidFill>
              <a:srgbClr val="4A44BD"/>
            </a:solidFill>
          </p:spPr>
          <p:txBody>
            <a:bodyPr/>
            <a:lstStyle/>
            <a:p>
              <a:endParaRPr lang="pt-BR" sz="1350" dirty="0"/>
            </a:p>
          </p:txBody>
        </p:sp>
      </p:grp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6099" y="1776708"/>
            <a:ext cx="7237855" cy="6289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pt-BR" sz="7200" dirty="0">
                <a:solidFill>
                  <a:srgbClr val="4A44BD"/>
                </a:solidFill>
                <a:latin typeface="Garet Bold"/>
              </a:rPr>
              <a:t> I Seminário em Sistemas de Engenharia de Produção</a:t>
            </a:r>
          </a:p>
          <a:p>
            <a:pPr>
              <a:lnSpc>
                <a:spcPts val="8250"/>
              </a:lnSpc>
            </a:pPr>
            <a:endParaRPr lang="pt-BR" sz="7200" dirty="0">
              <a:solidFill>
                <a:srgbClr val="4A44BD"/>
              </a:solidFill>
              <a:latin typeface="Garet Bold"/>
            </a:endParaRPr>
          </a:p>
          <a:p>
            <a:pPr>
              <a:lnSpc>
                <a:spcPts val="8250"/>
              </a:lnSpc>
            </a:pPr>
            <a:r>
              <a:rPr lang="pt-BR" sz="4400" dirty="0">
                <a:latin typeface="Garet Bold"/>
              </a:rPr>
              <a:t>TGP/PPGEP UFF Niterói</a:t>
            </a:r>
            <a:endParaRPr lang="en-US" sz="4400" dirty="0">
              <a:latin typeface="Garet Bold"/>
            </a:endParaRPr>
          </a:p>
        </p:txBody>
      </p:sp>
      <p:grpSp>
        <p:nvGrpSpPr>
          <p:cNvPr id="19" name="Group 19"/>
          <p:cNvGrpSpPr>
            <a:grpSpLocks noGrp="1" noUngrp="1" noRot="1" noMove="1" noResize="1"/>
          </p:cNvGrpSpPr>
          <p:nvPr/>
        </p:nvGrpSpPr>
        <p:grpSpPr>
          <a:xfrm>
            <a:off x="861085" y="8515388"/>
            <a:ext cx="3815687" cy="201081"/>
            <a:chOff x="0" y="-19051"/>
            <a:chExt cx="6783443" cy="357478"/>
          </a:xfrm>
        </p:grpSpPr>
        <p:sp>
          <p:nvSpPr>
            <p:cNvPr id="20" name="Freeform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1853"/>
              <a:ext cx="287443" cy="287443"/>
            </a:xfrm>
            <a:custGeom>
              <a:avLst/>
              <a:gdLst/>
              <a:ahLst/>
              <a:cxnLst/>
              <a:rect l="l" t="t" r="r" b="b"/>
              <a:pathLst>
                <a:path w="287443" h="287443">
                  <a:moveTo>
                    <a:pt x="0" y="0"/>
                  </a:moveTo>
                  <a:lnTo>
                    <a:pt x="287443" y="0"/>
                  </a:lnTo>
                  <a:lnTo>
                    <a:pt x="287443" y="287444"/>
                  </a:lnTo>
                  <a:lnTo>
                    <a:pt x="0" y="287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21" name="TextBox 2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1196" y="-19051"/>
              <a:ext cx="6342247" cy="357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7"/>
                </a:lnSpc>
                <a:spcBef>
                  <a:spcPct val="0"/>
                </a:spcBef>
              </a:pPr>
              <a:r>
                <a:rPr lang="en-US" sz="1274">
                  <a:solidFill>
                    <a:srgbClr val="FFFFFF"/>
                  </a:solidFill>
                  <a:latin typeface="Open Sauce"/>
                </a:rPr>
                <a:t>Information available in audio.</a:t>
              </a:r>
            </a:p>
          </p:txBody>
        </p:sp>
      </p:grpSp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6DFC960B-E192-8849-C720-E098B521B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84741"/>
            <a:ext cx="6583193" cy="5215047"/>
          </a:xfrm>
          <a:prstGeom prst="rect">
            <a:avLst/>
          </a:prstGeom>
        </p:spPr>
      </p:pic>
      <p:pic>
        <p:nvPicPr>
          <p:cNvPr id="1026" name="Picture 2" descr="Home labdge | Laboratório Design Thinking, Gestão e Engenharia Industrial">
            <a:extLst>
              <a:ext uri="{FF2B5EF4-FFF2-40B4-BE49-F238E27FC236}">
                <a16:creationId xmlns:a16="http://schemas.microsoft.com/office/drawing/2014/main" id="{CF30D4EF-E88A-8648-12B4-7F07663485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99" y="8182616"/>
            <a:ext cx="2904860" cy="11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FF—Universidade-Federal-Fluminense – TeleVisões">
            <a:extLst>
              <a:ext uri="{FF2B5EF4-FFF2-40B4-BE49-F238E27FC236}">
                <a16:creationId xmlns:a16="http://schemas.microsoft.com/office/drawing/2014/main" id="{E0BA42F0-6E4E-114E-B6C9-B5D1F89152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56" y="7742464"/>
            <a:ext cx="3018888" cy="20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6548776-B443-A950-0AB2-3EF42A5A8B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29493" y="9654492"/>
            <a:ext cx="10934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PROGRAMA DE PÓS-GRADUAÇÃO EM ENGENHARIA DE PRODUÇÃO – PPGEP</a:t>
            </a:r>
          </a:p>
        </p:txBody>
      </p:sp>
      <p:pic>
        <p:nvPicPr>
          <p:cNvPr id="3" name="Picture 2" descr="Bolsas – Programa de Pós-graduação em Engenharia de Produção">
            <a:extLst>
              <a:ext uri="{FF2B5EF4-FFF2-40B4-BE49-F238E27FC236}">
                <a16:creationId xmlns:a16="http://schemas.microsoft.com/office/drawing/2014/main" id="{F62D8AED-DB7D-DB87-8F54-7C48B6499E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888" y="7963952"/>
            <a:ext cx="1858067" cy="15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&#10;&#10;Descrição gerada automaticamente com confiança baixa">
            <a:extLst>
              <a:ext uri="{FF2B5EF4-FFF2-40B4-BE49-F238E27FC236}">
                <a16:creationId xmlns:a16="http://schemas.microsoft.com/office/drawing/2014/main" id="{EA7FF406-EDA3-6B90-7D1B-27A1C8673A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50" y="110519"/>
            <a:ext cx="4648200" cy="3682192"/>
          </a:xfrm>
          <a:prstGeom prst="rect">
            <a:avLst/>
          </a:prstGeom>
        </p:spPr>
      </p:pic>
      <p:sp>
        <p:nvSpPr>
          <p:cNvPr id="3" name="Freeform 11">
            <a:extLst>
              <a:ext uri="{FF2B5EF4-FFF2-40B4-BE49-F238E27FC236}">
                <a16:creationId xmlns:a16="http://schemas.microsoft.com/office/drawing/2014/main" id="{6CDBEC53-5AF5-13B2-373B-638C021A6C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" y="9088230"/>
            <a:ext cx="11887200" cy="1231322"/>
          </a:xfrm>
          <a:custGeom>
            <a:avLst/>
            <a:gdLst/>
            <a:ahLst/>
            <a:cxnLst/>
            <a:rect l="l" t="t" r="r" b="b"/>
            <a:pathLst>
              <a:path w="123214569" h="6379210">
                <a:moveTo>
                  <a:pt x="116297348" y="0"/>
                </a:moveTo>
                <a:lnTo>
                  <a:pt x="14830961" y="0"/>
                </a:lnTo>
                <a:lnTo>
                  <a:pt x="7221293" y="7620"/>
                </a:lnTo>
                <a:lnTo>
                  <a:pt x="0" y="6379210"/>
                </a:lnTo>
                <a:lnTo>
                  <a:pt x="116568662" y="6379210"/>
                </a:lnTo>
                <a:lnTo>
                  <a:pt x="123214569" y="0"/>
                </a:lnTo>
                <a:close/>
              </a:path>
            </a:pathLst>
          </a:custGeom>
          <a:solidFill>
            <a:srgbClr val="4A44BD"/>
          </a:solidFill>
        </p:spPr>
        <p:txBody>
          <a:bodyPr/>
          <a:lstStyle/>
          <a:p>
            <a:endParaRPr lang="pt-BR" sz="1350" dirty="0"/>
          </a:p>
        </p:txBody>
      </p:sp>
      <p:pic>
        <p:nvPicPr>
          <p:cNvPr id="6" name="Picture 2" descr="Home labdge | Laboratório Design Thinking, Gestão e Engenharia Industrial">
            <a:extLst>
              <a:ext uri="{FF2B5EF4-FFF2-40B4-BE49-F238E27FC236}">
                <a16:creationId xmlns:a16="http://schemas.microsoft.com/office/drawing/2014/main" id="{02DB1956-133E-E95D-7FC2-78AF10BAA7A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99" y="1326801"/>
            <a:ext cx="3124073" cy="12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FF—Universidade-Federal-Fluminense – TeleVisões">
            <a:extLst>
              <a:ext uri="{FF2B5EF4-FFF2-40B4-BE49-F238E27FC236}">
                <a16:creationId xmlns:a16="http://schemas.microsoft.com/office/drawing/2014/main" id="{EA526C7A-5E28-76CD-5BF1-FA1113EBA63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28" y="806819"/>
            <a:ext cx="3384522" cy="22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50868DE-C106-BD13-3780-E710544891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9480181"/>
            <a:ext cx="11734799" cy="679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530"/>
              </a:lnSpc>
            </a:pPr>
            <a:r>
              <a:rPr lang="pt-BR" sz="2400" spc="68" dirty="0">
                <a:solidFill>
                  <a:schemeClr val="bg1"/>
                </a:solidFill>
                <a:latin typeface="Open Sauce Bold"/>
              </a:rPr>
              <a:t>I Seminário em Sistemas de Engenharia de Produção – PPGEP</a:t>
            </a:r>
            <a:endParaRPr lang="en-US" sz="2400" spc="68" dirty="0">
              <a:solidFill>
                <a:schemeClr val="bg1"/>
              </a:solidFill>
              <a:latin typeface="Open Sauce Bold"/>
            </a:endParaRPr>
          </a:p>
          <a:p>
            <a:pPr algn="r">
              <a:lnSpc>
                <a:spcPts val="1530"/>
              </a:lnSpc>
            </a:pPr>
            <a:endParaRPr lang="en-US" sz="2000" spc="68" dirty="0">
              <a:solidFill>
                <a:schemeClr val="bg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r">
              <a:lnSpc>
                <a:spcPts val="1530"/>
              </a:lnSpc>
            </a:pPr>
            <a:r>
              <a:rPr lang="en-US" sz="2000" spc="68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12 de Janeiro de 2024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E10D5A-9FFB-135B-C863-203EA565B0FC}"/>
              </a:ext>
            </a:extLst>
          </p:cNvPr>
          <p:cNvSpPr txBox="1">
            <a:spLocks/>
          </p:cNvSpPr>
          <p:nvPr/>
        </p:nvSpPr>
        <p:spPr>
          <a:xfrm>
            <a:off x="152400" y="3815561"/>
            <a:ext cx="13411200" cy="20935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8250"/>
              </a:lnSpc>
            </a:pPr>
            <a:r>
              <a:rPr lang="pt-BR" sz="3600" dirty="0">
                <a:solidFill>
                  <a:srgbClr val="4A44BD"/>
                </a:solidFill>
                <a:latin typeface="Garet Bold"/>
              </a:rPr>
              <a:t>TÍTULO DA PESQUISA – TÍTULO DA PESQUISA – TÍTULO DA PESQUISA – TÍTULO DA PESQUISA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F5A90F-F221-DDCE-DF0F-5DFB3B74E5B9}"/>
              </a:ext>
            </a:extLst>
          </p:cNvPr>
          <p:cNvSpPr txBox="1">
            <a:spLocks/>
          </p:cNvSpPr>
          <p:nvPr/>
        </p:nvSpPr>
        <p:spPr>
          <a:xfrm>
            <a:off x="152400" y="6348574"/>
            <a:ext cx="1371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Autor 1 [Nome Completo]; Autor 2; Autor 3; Autor 4; ... </a:t>
            </a:r>
          </a:p>
          <a:p>
            <a:r>
              <a:rPr lang="pt-B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650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26C96-C00A-0E82-1DC2-A60A4C47AC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542053" y="9522105"/>
            <a:ext cx="8558118" cy="690155"/>
            <a:chOff x="3847923" y="9486901"/>
            <a:chExt cx="9868076" cy="718842"/>
          </a:xfrm>
        </p:grpSpPr>
        <p:grpSp>
          <p:nvGrpSpPr>
            <p:cNvPr id="10" name="Group 10"/>
            <p:cNvGrpSpPr>
              <a:grpSpLocks noGrp="1" noUngrp="1" noRot="1" noMove="1" noResize="1"/>
            </p:cNvGrpSpPr>
            <p:nvPr/>
          </p:nvGrpSpPr>
          <p:grpSpPr>
            <a:xfrm>
              <a:off x="3935154" y="9486901"/>
              <a:ext cx="9780845" cy="718842"/>
              <a:chOff x="0" y="0"/>
              <a:chExt cx="123214575" cy="6379210"/>
            </a:xfrm>
          </p:grpSpPr>
          <p:sp>
            <p:nvSpPr>
              <p:cNvPr id="11" name="Freeform 11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23214569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23214569" h="6379210">
                    <a:moveTo>
                      <a:pt x="116297348" y="0"/>
                    </a:moveTo>
                    <a:lnTo>
                      <a:pt x="14830961" y="0"/>
                    </a:lnTo>
                    <a:lnTo>
                      <a:pt x="7221293" y="7620"/>
                    </a:lnTo>
                    <a:lnTo>
                      <a:pt x="0" y="6379210"/>
                    </a:lnTo>
                    <a:lnTo>
                      <a:pt x="116568662" y="6379210"/>
                    </a:lnTo>
                    <a:lnTo>
                      <a:pt x="123214569" y="0"/>
                    </a:lnTo>
                    <a:close/>
                  </a:path>
                </a:pathLst>
              </a:custGeom>
              <a:solidFill>
                <a:srgbClr val="4A44BD"/>
              </a:solidFill>
            </p:spPr>
            <p:txBody>
              <a:bodyPr/>
              <a:lstStyle/>
              <a:p>
                <a:endParaRPr lang="pt-BR" sz="1350"/>
              </a:p>
            </p:txBody>
          </p:sp>
        </p:grp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64F1761D-AAA6-EF24-EAC2-1B956A478CA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923" y="9703885"/>
              <a:ext cx="9382659" cy="482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ts val="1530"/>
                </a:lnSpc>
              </a:pPr>
              <a:r>
                <a:rPr lang="pt-BR" sz="1800" spc="68" dirty="0">
                  <a:solidFill>
                    <a:schemeClr val="bg1"/>
                  </a:solidFill>
                  <a:latin typeface="Open Sauce Bold"/>
                </a:rPr>
                <a:t>I Seminário em Sistemas de Engenharia de Produção – PPGEP</a:t>
              </a:r>
              <a:endParaRPr lang="en-US" sz="1800" spc="68" dirty="0">
                <a:solidFill>
                  <a:schemeClr val="bg1"/>
                </a:solidFill>
                <a:latin typeface="Open Sauce Bold"/>
              </a:endParaRPr>
            </a:p>
            <a:p>
              <a:pPr algn="r">
                <a:lnSpc>
                  <a:spcPts val="1530"/>
                </a:lnSpc>
              </a:pPr>
              <a:r>
                <a:rPr lang="en-US" sz="1600" spc="68" dirty="0">
                  <a:solidFill>
                    <a:schemeClr val="bg1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12 de Janeiro de 2024</a:t>
              </a:r>
            </a:p>
          </p:txBody>
        </p:sp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B2A03A33-938E-8F68-AD5D-8FF1D6DD0DB6}"/>
              </a:ext>
            </a:extLst>
          </p:cNvPr>
          <p:cNvSpPr txBox="1">
            <a:spLocks/>
          </p:cNvSpPr>
          <p:nvPr/>
        </p:nvSpPr>
        <p:spPr>
          <a:xfrm>
            <a:off x="667696" y="800100"/>
            <a:ext cx="6827672" cy="1006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4800" dirty="0" err="1">
                <a:solidFill>
                  <a:srgbClr val="4A44BD"/>
                </a:solidFill>
                <a:latin typeface="Garet Bold"/>
              </a:rPr>
              <a:t>Introdução</a:t>
            </a:r>
            <a:endParaRPr lang="en-US" sz="4800" dirty="0">
              <a:solidFill>
                <a:srgbClr val="4A44BD"/>
              </a:solidFill>
              <a:latin typeface="Garet Bold"/>
            </a:endParaRPr>
          </a:p>
        </p:txBody>
      </p:sp>
      <p:pic>
        <p:nvPicPr>
          <p:cNvPr id="22" name="Picture 2" descr="Home labdge | Laboratório Design Thinking, Gestão e Engenharia Industrial">
            <a:extLst>
              <a:ext uri="{FF2B5EF4-FFF2-40B4-BE49-F238E27FC236}">
                <a16:creationId xmlns:a16="http://schemas.microsoft.com/office/drawing/2014/main" id="{2809748B-2AEC-398D-5D24-9AE8E1B4CF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53" y="9501442"/>
            <a:ext cx="1828700" cy="7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UFF—Universidade-Federal-Fluminense – TeleVisões">
            <a:extLst>
              <a:ext uri="{FF2B5EF4-FFF2-40B4-BE49-F238E27FC236}">
                <a16:creationId xmlns:a16="http://schemas.microsoft.com/office/drawing/2014/main" id="{89025DB4-FC0E-5EA5-5EC5-1AA1606D1B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2" y="9082478"/>
            <a:ext cx="2319928" cy="15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ome labdge | Laboratório Design Thinking, Gestão e Engenharia Industrial">
            <a:extLst>
              <a:ext uri="{FF2B5EF4-FFF2-40B4-BE49-F238E27FC236}">
                <a16:creationId xmlns:a16="http://schemas.microsoft.com/office/drawing/2014/main" id="{CF7F9F31-DBA5-381C-A6A8-AEC85E00E3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9911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6542CD6F-5F4D-D9BD-B770-788E258E2558}"/>
              </a:ext>
            </a:extLst>
          </p:cNvPr>
          <p:cNvGrpSpPr/>
          <p:nvPr/>
        </p:nvGrpSpPr>
        <p:grpSpPr>
          <a:xfrm flipV="1">
            <a:off x="241763" y="1767009"/>
            <a:ext cx="7728427" cy="45719"/>
            <a:chOff x="0" y="0"/>
            <a:chExt cx="123214575" cy="6379210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024DEF8A-6EC0-FD5E-E5E0-FCB82895B7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3214569" cy="6379210"/>
            </a:xfrm>
            <a:prstGeom prst="snip2DiagRect">
              <a:avLst/>
            </a:prstGeom>
            <a:solidFill>
              <a:srgbClr val="4A44BD"/>
            </a:solidFill>
          </p:spPr>
          <p:txBody>
            <a:bodyPr/>
            <a:lstStyle/>
            <a:p>
              <a:endParaRPr lang="pt-BR" sz="1350"/>
            </a:p>
          </p:txBody>
        </p:sp>
      </p:grpSp>
      <p:pic>
        <p:nvPicPr>
          <p:cNvPr id="2" name="Imagem 1" descr="Forma&#10;&#10;Descrição gerada automaticamente com confiança baixa">
            <a:extLst>
              <a:ext uri="{FF2B5EF4-FFF2-40B4-BE49-F238E27FC236}">
                <a16:creationId xmlns:a16="http://schemas.microsoft.com/office/drawing/2014/main" id="{949168AD-F4E4-B6D0-2575-89B0B844BE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342900"/>
            <a:ext cx="1430614" cy="1133299"/>
          </a:xfrm>
          <a:prstGeom prst="rect">
            <a:avLst/>
          </a:prstGeom>
        </p:spPr>
      </p:pic>
      <p:grpSp>
        <p:nvGrpSpPr>
          <p:cNvPr id="9" name="Group 10">
            <a:extLst>
              <a:ext uri="{FF2B5EF4-FFF2-40B4-BE49-F238E27FC236}">
                <a16:creationId xmlns:a16="http://schemas.microsoft.com/office/drawing/2014/main" id="{694B25B2-3CFA-F5CD-2AC0-F8C6B2A3B66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V="1">
            <a:off x="19050" y="1825470"/>
            <a:ext cx="7728427" cy="45719"/>
            <a:chOff x="0" y="0"/>
            <a:chExt cx="123214575" cy="637921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4A857C6-5AA4-656C-1E5B-DC381E4866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3214569" cy="6379210"/>
            </a:xfrm>
            <a:prstGeom prst="snip2DiagRect">
              <a:avLst/>
            </a:prstGeom>
            <a:solidFill>
              <a:srgbClr val="4A44BD"/>
            </a:solidFill>
          </p:spPr>
          <p:txBody>
            <a:bodyPr/>
            <a:lstStyle/>
            <a:p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val="62269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26C96-C00A-0E82-1DC2-A60A4C47AC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542053" y="9522105"/>
            <a:ext cx="8558118" cy="690155"/>
            <a:chOff x="3847923" y="9486901"/>
            <a:chExt cx="9868076" cy="718842"/>
          </a:xfrm>
        </p:grpSpPr>
        <p:grpSp>
          <p:nvGrpSpPr>
            <p:cNvPr id="10" name="Group 10"/>
            <p:cNvGrpSpPr>
              <a:grpSpLocks noGrp="1" noUngrp="1" noRot="1" noMove="1" noResize="1"/>
            </p:cNvGrpSpPr>
            <p:nvPr/>
          </p:nvGrpSpPr>
          <p:grpSpPr>
            <a:xfrm>
              <a:off x="3935154" y="9486901"/>
              <a:ext cx="9780845" cy="718842"/>
              <a:chOff x="0" y="0"/>
              <a:chExt cx="123214575" cy="6379210"/>
            </a:xfrm>
          </p:grpSpPr>
          <p:sp>
            <p:nvSpPr>
              <p:cNvPr id="11" name="Freeform 11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23214569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23214569" h="6379210">
                    <a:moveTo>
                      <a:pt x="116297348" y="0"/>
                    </a:moveTo>
                    <a:lnTo>
                      <a:pt x="14830961" y="0"/>
                    </a:lnTo>
                    <a:lnTo>
                      <a:pt x="7221293" y="7620"/>
                    </a:lnTo>
                    <a:lnTo>
                      <a:pt x="0" y="6379210"/>
                    </a:lnTo>
                    <a:lnTo>
                      <a:pt x="116568662" y="6379210"/>
                    </a:lnTo>
                    <a:lnTo>
                      <a:pt x="123214569" y="0"/>
                    </a:lnTo>
                    <a:close/>
                  </a:path>
                </a:pathLst>
              </a:custGeom>
              <a:solidFill>
                <a:srgbClr val="4A44BD"/>
              </a:solidFill>
            </p:spPr>
            <p:txBody>
              <a:bodyPr/>
              <a:lstStyle/>
              <a:p>
                <a:endParaRPr lang="pt-BR" sz="1350"/>
              </a:p>
            </p:txBody>
          </p:sp>
        </p:grp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64F1761D-AAA6-EF24-EAC2-1B956A478CA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923" y="9703885"/>
              <a:ext cx="9382659" cy="482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ts val="1530"/>
                </a:lnSpc>
              </a:pPr>
              <a:r>
                <a:rPr lang="pt-BR" sz="1800" spc="68" dirty="0">
                  <a:solidFill>
                    <a:schemeClr val="bg1"/>
                  </a:solidFill>
                  <a:latin typeface="Open Sauce Bold"/>
                </a:rPr>
                <a:t>I Seminário em Sistemas de Engenharia de Produção – PPGEP</a:t>
              </a:r>
              <a:endParaRPr lang="en-US" sz="1800" spc="68" dirty="0">
                <a:solidFill>
                  <a:schemeClr val="bg1"/>
                </a:solidFill>
                <a:latin typeface="Open Sauce Bold"/>
              </a:endParaRPr>
            </a:p>
            <a:p>
              <a:pPr algn="r">
                <a:lnSpc>
                  <a:spcPts val="1530"/>
                </a:lnSpc>
              </a:pPr>
              <a:r>
                <a:rPr lang="en-US" sz="1600" spc="68" dirty="0">
                  <a:solidFill>
                    <a:schemeClr val="bg1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12 de Janeiro de 2024</a:t>
              </a:r>
            </a:p>
          </p:txBody>
        </p:sp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B2A03A33-938E-8F68-AD5D-8FF1D6DD0DB6}"/>
              </a:ext>
            </a:extLst>
          </p:cNvPr>
          <p:cNvSpPr txBox="1">
            <a:spLocks/>
          </p:cNvSpPr>
          <p:nvPr/>
        </p:nvSpPr>
        <p:spPr>
          <a:xfrm>
            <a:off x="667696" y="800100"/>
            <a:ext cx="6827672" cy="1006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4800" dirty="0" err="1">
                <a:solidFill>
                  <a:srgbClr val="4A44BD"/>
                </a:solidFill>
                <a:latin typeface="Garet Bold"/>
              </a:rPr>
              <a:t>Título</a:t>
            </a:r>
            <a:endParaRPr lang="en-US" sz="4800" dirty="0">
              <a:solidFill>
                <a:srgbClr val="4A44BD"/>
              </a:solidFill>
              <a:latin typeface="Garet Bold"/>
            </a:endParaRPr>
          </a:p>
        </p:txBody>
      </p:sp>
      <p:pic>
        <p:nvPicPr>
          <p:cNvPr id="22" name="Picture 2" descr="Home labdge | Laboratório Design Thinking, Gestão e Engenharia Industrial">
            <a:extLst>
              <a:ext uri="{FF2B5EF4-FFF2-40B4-BE49-F238E27FC236}">
                <a16:creationId xmlns:a16="http://schemas.microsoft.com/office/drawing/2014/main" id="{2809748B-2AEC-398D-5D24-9AE8E1B4CF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53" y="9501442"/>
            <a:ext cx="1828700" cy="7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UFF—Universidade-Federal-Fluminense – TeleVisões">
            <a:extLst>
              <a:ext uri="{FF2B5EF4-FFF2-40B4-BE49-F238E27FC236}">
                <a16:creationId xmlns:a16="http://schemas.microsoft.com/office/drawing/2014/main" id="{89025DB4-FC0E-5EA5-5EC5-1AA1606D1B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2" y="9082478"/>
            <a:ext cx="2319928" cy="15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0">
            <a:extLst>
              <a:ext uri="{FF2B5EF4-FFF2-40B4-BE49-F238E27FC236}">
                <a16:creationId xmlns:a16="http://schemas.microsoft.com/office/drawing/2014/main" id="{6542CD6F-5F4D-D9BD-B770-788E258E2558}"/>
              </a:ext>
            </a:extLst>
          </p:cNvPr>
          <p:cNvGrpSpPr/>
          <p:nvPr/>
        </p:nvGrpSpPr>
        <p:grpSpPr>
          <a:xfrm flipV="1">
            <a:off x="241763" y="1767009"/>
            <a:ext cx="7728427" cy="45719"/>
            <a:chOff x="0" y="0"/>
            <a:chExt cx="123214575" cy="6379210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024DEF8A-6EC0-FD5E-E5E0-FCB82895B7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3214569" cy="6379210"/>
            </a:xfrm>
            <a:prstGeom prst="snip2DiagRect">
              <a:avLst/>
            </a:prstGeom>
            <a:solidFill>
              <a:srgbClr val="4A44BD"/>
            </a:solidFill>
          </p:spPr>
          <p:txBody>
            <a:bodyPr/>
            <a:lstStyle/>
            <a:p>
              <a:endParaRPr lang="pt-BR" sz="1350"/>
            </a:p>
          </p:txBody>
        </p:sp>
      </p:grpSp>
      <p:pic>
        <p:nvPicPr>
          <p:cNvPr id="2" name="Imagem 1" descr="Forma&#10;&#10;Descrição gerada automaticamente com confiança baixa">
            <a:extLst>
              <a:ext uri="{FF2B5EF4-FFF2-40B4-BE49-F238E27FC236}">
                <a16:creationId xmlns:a16="http://schemas.microsoft.com/office/drawing/2014/main" id="{949168AD-F4E4-B6D0-2575-89B0B844BE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342900"/>
            <a:ext cx="1430614" cy="1133299"/>
          </a:xfrm>
          <a:prstGeom prst="rect">
            <a:avLst/>
          </a:prstGeom>
        </p:spPr>
      </p:pic>
      <p:grpSp>
        <p:nvGrpSpPr>
          <p:cNvPr id="9" name="Group 10">
            <a:extLst>
              <a:ext uri="{FF2B5EF4-FFF2-40B4-BE49-F238E27FC236}">
                <a16:creationId xmlns:a16="http://schemas.microsoft.com/office/drawing/2014/main" id="{694B25B2-3CFA-F5CD-2AC0-F8C6B2A3B66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V="1">
            <a:off x="19050" y="1825470"/>
            <a:ext cx="7728427" cy="45719"/>
            <a:chOff x="0" y="0"/>
            <a:chExt cx="123214575" cy="637921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4A857C6-5AA4-656C-1E5B-DC381E4866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3214569" cy="6379210"/>
            </a:xfrm>
            <a:prstGeom prst="snip2DiagRect">
              <a:avLst/>
            </a:prstGeom>
            <a:solidFill>
              <a:srgbClr val="4A44BD"/>
            </a:solidFill>
          </p:spPr>
          <p:txBody>
            <a:bodyPr/>
            <a:lstStyle/>
            <a:p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val="378740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861085" y="8515388"/>
            <a:ext cx="3815687" cy="201081"/>
            <a:chOff x="0" y="-19051"/>
            <a:chExt cx="6783443" cy="357478"/>
          </a:xfrm>
        </p:grpSpPr>
        <p:sp>
          <p:nvSpPr>
            <p:cNvPr id="20" name="Freeform 20"/>
            <p:cNvSpPr/>
            <p:nvPr/>
          </p:nvSpPr>
          <p:spPr>
            <a:xfrm>
              <a:off x="0" y="11853"/>
              <a:ext cx="287443" cy="287443"/>
            </a:xfrm>
            <a:custGeom>
              <a:avLst/>
              <a:gdLst/>
              <a:ahLst/>
              <a:cxnLst/>
              <a:rect l="l" t="t" r="r" b="b"/>
              <a:pathLst>
                <a:path w="287443" h="287443">
                  <a:moveTo>
                    <a:pt x="0" y="0"/>
                  </a:moveTo>
                  <a:lnTo>
                    <a:pt x="287443" y="0"/>
                  </a:lnTo>
                  <a:lnTo>
                    <a:pt x="287443" y="287444"/>
                  </a:lnTo>
                  <a:lnTo>
                    <a:pt x="0" y="287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41196" y="-19051"/>
              <a:ext cx="6342247" cy="357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7"/>
                </a:lnSpc>
                <a:spcBef>
                  <a:spcPct val="0"/>
                </a:spcBef>
              </a:pPr>
              <a:r>
                <a:rPr lang="en-US" sz="1274">
                  <a:solidFill>
                    <a:srgbClr val="FFFFFF"/>
                  </a:solidFill>
                  <a:latin typeface="Open Sauce"/>
                </a:rPr>
                <a:t>Information available in audio.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26C96-C00A-0E82-1DC2-A60A4C47AC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542053" y="9522105"/>
            <a:ext cx="8558118" cy="690155"/>
            <a:chOff x="3847923" y="9486901"/>
            <a:chExt cx="9868076" cy="718842"/>
          </a:xfrm>
        </p:grpSpPr>
        <p:grpSp>
          <p:nvGrpSpPr>
            <p:cNvPr id="10" name="Group 10"/>
            <p:cNvGrpSpPr>
              <a:grpSpLocks noGrp="1" noUngrp="1" noRot="1" noMove="1" noResize="1"/>
            </p:cNvGrpSpPr>
            <p:nvPr/>
          </p:nvGrpSpPr>
          <p:grpSpPr>
            <a:xfrm>
              <a:off x="3935154" y="9486901"/>
              <a:ext cx="9780845" cy="718842"/>
              <a:chOff x="0" y="0"/>
              <a:chExt cx="123214575" cy="6379210"/>
            </a:xfrm>
          </p:grpSpPr>
          <p:sp>
            <p:nvSpPr>
              <p:cNvPr id="11" name="Freeform 11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23214569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23214569" h="6379210">
                    <a:moveTo>
                      <a:pt x="116297348" y="0"/>
                    </a:moveTo>
                    <a:lnTo>
                      <a:pt x="14830961" y="0"/>
                    </a:lnTo>
                    <a:lnTo>
                      <a:pt x="7221293" y="7620"/>
                    </a:lnTo>
                    <a:lnTo>
                      <a:pt x="0" y="6379210"/>
                    </a:lnTo>
                    <a:lnTo>
                      <a:pt x="116568662" y="6379210"/>
                    </a:lnTo>
                    <a:lnTo>
                      <a:pt x="123214569" y="0"/>
                    </a:lnTo>
                    <a:close/>
                  </a:path>
                </a:pathLst>
              </a:custGeom>
              <a:solidFill>
                <a:srgbClr val="4A44BD"/>
              </a:solidFill>
            </p:spPr>
            <p:txBody>
              <a:bodyPr/>
              <a:lstStyle/>
              <a:p>
                <a:endParaRPr lang="pt-BR" sz="1350"/>
              </a:p>
            </p:txBody>
          </p:sp>
        </p:grp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64F1761D-AAA6-EF24-EAC2-1B956A478CA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923" y="9703885"/>
              <a:ext cx="9382659" cy="482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ts val="1530"/>
                </a:lnSpc>
              </a:pPr>
              <a:r>
                <a:rPr lang="pt-BR" sz="1800" spc="68" dirty="0">
                  <a:solidFill>
                    <a:schemeClr val="bg1"/>
                  </a:solidFill>
                  <a:latin typeface="Open Sauce Bold"/>
                </a:rPr>
                <a:t>I Seminário em Sistemas de Engenharia de Produção – PPGEP</a:t>
              </a:r>
              <a:endParaRPr lang="en-US" sz="1800" spc="68" dirty="0">
                <a:solidFill>
                  <a:schemeClr val="bg1"/>
                </a:solidFill>
                <a:latin typeface="Open Sauce Bold"/>
              </a:endParaRPr>
            </a:p>
            <a:p>
              <a:pPr algn="r">
                <a:lnSpc>
                  <a:spcPts val="1530"/>
                </a:lnSpc>
              </a:pPr>
              <a:r>
                <a:rPr lang="en-US" sz="1600" spc="68" dirty="0">
                  <a:solidFill>
                    <a:schemeClr val="bg1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12 de Janeiro de 2024</a:t>
              </a:r>
            </a:p>
          </p:txBody>
        </p:sp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B2A03A33-938E-8F68-AD5D-8FF1D6DD0DB6}"/>
              </a:ext>
            </a:extLst>
          </p:cNvPr>
          <p:cNvSpPr txBox="1">
            <a:spLocks/>
          </p:cNvSpPr>
          <p:nvPr/>
        </p:nvSpPr>
        <p:spPr>
          <a:xfrm>
            <a:off x="667696" y="800100"/>
            <a:ext cx="6827672" cy="1006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4800" dirty="0" err="1">
                <a:solidFill>
                  <a:srgbClr val="4A44BD"/>
                </a:solidFill>
                <a:latin typeface="Garet Bold"/>
              </a:rPr>
              <a:t>Referências</a:t>
            </a:r>
            <a:endParaRPr lang="en-US" sz="4800" dirty="0">
              <a:solidFill>
                <a:srgbClr val="4A44BD"/>
              </a:solidFill>
              <a:latin typeface="Garet Bold"/>
            </a:endParaRPr>
          </a:p>
        </p:txBody>
      </p:sp>
      <p:pic>
        <p:nvPicPr>
          <p:cNvPr id="22" name="Picture 2" descr="Home labdge | Laboratório Design Thinking, Gestão e Engenharia Industrial">
            <a:extLst>
              <a:ext uri="{FF2B5EF4-FFF2-40B4-BE49-F238E27FC236}">
                <a16:creationId xmlns:a16="http://schemas.microsoft.com/office/drawing/2014/main" id="{2809748B-2AEC-398D-5D24-9AE8E1B4C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53" y="9501442"/>
            <a:ext cx="1828700" cy="7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UFF—Universidade-Federal-Fluminense – TeleVisões">
            <a:extLst>
              <a:ext uri="{FF2B5EF4-FFF2-40B4-BE49-F238E27FC236}">
                <a16:creationId xmlns:a16="http://schemas.microsoft.com/office/drawing/2014/main" id="{89025DB4-FC0E-5EA5-5EC5-1AA1606D1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2" y="9082478"/>
            <a:ext cx="2319928" cy="15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0">
            <a:extLst>
              <a:ext uri="{FF2B5EF4-FFF2-40B4-BE49-F238E27FC236}">
                <a16:creationId xmlns:a16="http://schemas.microsoft.com/office/drawing/2014/main" id="{6542CD6F-5F4D-D9BD-B770-788E258E2558}"/>
              </a:ext>
            </a:extLst>
          </p:cNvPr>
          <p:cNvGrpSpPr/>
          <p:nvPr/>
        </p:nvGrpSpPr>
        <p:grpSpPr>
          <a:xfrm flipV="1">
            <a:off x="241763" y="1767009"/>
            <a:ext cx="7728427" cy="45719"/>
            <a:chOff x="0" y="0"/>
            <a:chExt cx="123214575" cy="6379210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024DEF8A-6EC0-FD5E-E5E0-FCB82895B7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3214569" cy="6379210"/>
            </a:xfrm>
            <a:prstGeom prst="snip2DiagRect">
              <a:avLst/>
            </a:prstGeom>
            <a:solidFill>
              <a:srgbClr val="4A44BD"/>
            </a:solidFill>
          </p:spPr>
          <p:txBody>
            <a:bodyPr/>
            <a:lstStyle/>
            <a:p>
              <a:endParaRPr lang="pt-BR" sz="1350"/>
            </a:p>
          </p:txBody>
        </p:sp>
      </p:grpSp>
      <p:pic>
        <p:nvPicPr>
          <p:cNvPr id="2" name="Imagem 1" descr="Forma&#10;&#10;Descrição gerada automaticamente com confiança baixa">
            <a:extLst>
              <a:ext uri="{FF2B5EF4-FFF2-40B4-BE49-F238E27FC236}">
                <a16:creationId xmlns:a16="http://schemas.microsoft.com/office/drawing/2014/main" id="{949168AD-F4E4-B6D0-2575-89B0B844BE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342900"/>
            <a:ext cx="1430614" cy="1133299"/>
          </a:xfrm>
          <a:prstGeom prst="rect">
            <a:avLst/>
          </a:prstGeom>
        </p:spPr>
      </p:pic>
      <p:grpSp>
        <p:nvGrpSpPr>
          <p:cNvPr id="9" name="Group 10">
            <a:extLst>
              <a:ext uri="{FF2B5EF4-FFF2-40B4-BE49-F238E27FC236}">
                <a16:creationId xmlns:a16="http://schemas.microsoft.com/office/drawing/2014/main" id="{694B25B2-3CFA-F5CD-2AC0-F8C6B2A3B66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V="1">
            <a:off x="19050" y="1825470"/>
            <a:ext cx="7728427" cy="45719"/>
            <a:chOff x="0" y="0"/>
            <a:chExt cx="123214575" cy="637921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4A857C6-5AA4-656C-1E5B-DC381E4866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3214569" cy="6379210"/>
            </a:xfrm>
            <a:prstGeom prst="snip2DiagRect">
              <a:avLst/>
            </a:prstGeom>
            <a:solidFill>
              <a:srgbClr val="4A44BD"/>
            </a:solidFill>
          </p:spPr>
          <p:txBody>
            <a:bodyPr/>
            <a:lstStyle/>
            <a:p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val="114306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861085" y="8515388"/>
            <a:ext cx="3815687" cy="201081"/>
            <a:chOff x="0" y="-19051"/>
            <a:chExt cx="6783443" cy="357478"/>
          </a:xfrm>
        </p:grpSpPr>
        <p:sp>
          <p:nvSpPr>
            <p:cNvPr id="20" name="Freeform 20"/>
            <p:cNvSpPr/>
            <p:nvPr/>
          </p:nvSpPr>
          <p:spPr>
            <a:xfrm>
              <a:off x="0" y="11853"/>
              <a:ext cx="287443" cy="287443"/>
            </a:xfrm>
            <a:custGeom>
              <a:avLst/>
              <a:gdLst/>
              <a:ahLst/>
              <a:cxnLst/>
              <a:rect l="l" t="t" r="r" b="b"/>
              <a:pathLst>
                <a:path w="287443" h="287443">
                  <a:moveTo>
                    <a:pt x="0" y="0"/>
                  </a:moveTo>
                  <a:lnTo>
                    <a:pt x="287443" y="0"/>
                  </a:lnTo>
                  <a:lnTo>
                    <a:pt x="287443" y="287444"/>
                  </a:lnTo>
                  <a:lnTo>
                    <a:pt x="0" y="287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41196" y="-19051"/>
              <a:ext cx="6342247" cy="357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7"/>
                </a:lnSpc>
                <a:spcBef>
                  <a:spcPct val="0"/>
                </a:spcBef>
              </a:pPr>
              <a:r>
                <a:rPr lang="en-US" sz="1274">
                  <a:solidFill>
                    <a:srgbClr val="FFFFFF"/>
                  </a:solidFill>
                  <a:latin typeface="Open Sauce"/>
                </a:rPr>
                <a:t>Information available in audio.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126C96-C00A-0E82-1DC2-A60A4C47AC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542053" y="9522105"/>
            <a:ext cx="8558118" cy="690155"/>
            <a:chOff x="3847923" y="9486901"/>
            <a:chExt cx="9868076" cy="718842"/>
          </a:xfrm>
        </p:grpSpPr>
        <p:grpSp>
          <p:nvGrpSpPr>
            <p:cNvPr id="10" name="Group 10"/>
            <p:cNvGrpSpPr>
              <a:grpSpLocks noGrp="1" noUngrp="1" noRot="1" noMove="1" noResize="1"/>
            </p:cNvGrpSpPr>
            <p:nvPr/>
          </p:nvGrpSpPr>
          <p:grpSpPr>
            <a:xfrm>
              <a:off x="3935154" y="9486901"/>
              <a:ext cx="9780845" cy="718842"/>
              <a:chOff x="0" y="0"/>
              <a:chExt cx="123214575" cy="6379210"/>
            </a:xfrm>
          </p:grpSpPr>
          <p:sp>
            <p:nvSpPr>
              <p:cNvPr id="11" name="Freeform 11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23214569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23214569" h="6379210">
                    <a:moveTo>
                      <a:pt x="116297348" y="0"/>
                    </a:moveTo>
                    <a:lnTo>
                      <a:pt x="14830961" y="0"/>
                    </a:lnTo>
                    <a:lnTo>
                      <a:pt x="7221293" y="7620"/>
                    </a:lnTo>
                    <a:lnTo>
                      <a:pt x="0" y="6379210"/>
                    </a:lnTo>
                    <a:lnTo>
                      <a:pt x="116568662" y="6379210"/>
                    </a:lnTo>
                    <a:lnTo>
                      <a:pt x="123214569" y="0"/>
                    </a:lnTo>
                    <a:close/>
                  </a:path>
                </a:pathLst>
              </a:custGeom>
              <a:solidFill>
                <a:srgbClr val="4A44BD"/>
              </a:solidFill>
            </p:spPr>
            <p:txBody>
              <a:bodyPr/>
              <a:lstStyle/>
              <a:p>
                <a:endParaRPr lang="pt-BR" sz="1350"/>
              </a:p>
            </p:txBody>
          </p:sp>
        </p:grp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64F1761D-AAA6-EF24-EAC2-1B956A478CA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923" y="9703885"/>
              <a:ext cx="9382659" cy="482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ts val="1530"/>
                </a:lnSpc>
              </a:pPr>
              <a:r>
                <a:rPr lang="pt-BR" sz="1800" spc="68" dirty="0">
                  <a:solidFill>
                    <a:schemeClr val="bg1"/>
                  </a:solidFill>
                  <a:latin typeface="Open Sauce Bold"/>
                </a:rPr>
                <a:t>I Seminário em Sistemas de Engenharia de Produção – PPGEP</a:t>
              </a:r>
              <a:endParaRPr lang="en-US" sz="1800" spc="68" dirty="0">
                <a:solidFill>
                  <a:schemeClr val="bg1"/>
                </a:solidFill>
                <a:latin typeface="Open Sauce Bold"/>
              </a:endParaRPr>
            </a:p>
            <a:p>
              <a:pPr algn="r">
                <a:lnSpc>
                  <a:spcPts val="1530"/>
                </a:lnSpc>
              </a:pPr>
              <a:r>
                <a:rPr lang="en-US" sz="1600" spc="68" dirty="0">
                  <a:solidFill>
                    <a:schemeClr val="bg1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12 de Janeiro de 2024</a:t>
              </a:r>
            </a:p>
          </p:txBody>
        </p:sp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B2A03A33-938E-8F68-AD5D-8FF1D6DD0DB6}"/>
              </a:ext>
            </a:extLst>
          </p:cNvPr>
          <p:cNvSpPr txBox="1">
            <a:spLocks/>
          </p:cNvSpPr>
          <p:nvPr/>
        </p:nvSpPr>
        <p:spPr>
          <a:xfrm>
            <a:off x="667696" y="800100"/>
            <a:ext cx="6827672" cy="1006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4800" dirty="0" err="1">
                <a:solidFill>
                  <a:srgbClr val="4A44BD"/>
                </a:solidFill>
                <a:latin typeface="Garet Bold"/>
              </a:rPr>
              <a:t>Agradecimentos</a:t>
            </a:r>
            <a:endParaRPr lang="en-US" sz="4800" dirty="0">
              <a:solidFill>
                <a:srgbClr val="4A44BD"/>
              </a:solidFill>
              <a:latin typeface="Garet Bold"/>
            </a:endParaRPr>
          </a:p>
        </p:txBody>
      </p:sp>
      <p:pic>
        <p:nvPicPr>
          <p:cNvPr id="22" name="Picture 2" descr="Home labdge | Laboratório Design Thinking, Gestão e Engenharia Industrial">
            <a:extLst>
              <a:ext uri="{FF2B5EF4-FFF2-40B4-BE49-F238E27FC236}">
                <a16:creationId xmlns:a16="http://schemas.microsoft.com/office/drawing/2014/main" id="{2809748B-2AEC-398D-5D24-9AE8E1B4C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53" y="9501442"/>
            <a:ext cx="1828700" cy="7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UFF—Universidade-Federal-Fluminense – TeleVisões">
            <a:extLst>
              <a:ext uri="{FF2B5EF4-FFF2-40B4-BE49-F238E27FC236}">
                <a16:creationId xmlns:a16="http://schemas.microsoft.com/office/drawing/2014/main" id="{89025DB4-FC0E-5EA5-5EC5-1AA1606D1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2" y="9082478"/>
            <a:ext cx="2319928" cy="15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0">
            <a:extLst>
              <a:ext uri="{FF2B5EF4-FFF2-40B4-BE49-F238E27FC236}">
                <a16:creationId xmlns:a16="http://schemas.microsoft.com/office/drawing/2014/main" id="{6542CD6F-5F4D-D9BD-B770-788E258E2558}"/>
              </a:ext>
            </a:extLst>
          </p:cNvPr>
          <p:cNvGrpSpPr/>
          <p:nvPr/>
        </p:nvGrpSpPr>
        <p:grpSpPr>
          <a:xfrm flipV="1">
            <a:off x="241763" y="1767009"/>
            <a:ext cx="7728427" cy="45719"/>
            <a:chOff x="0" y="0"/>
            <a:chExt cx="123214575" cy="6379210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024DEF8A-6EC0-FD5E-E5E0-FCB82895B7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3214569" cy="6379210"/>
            </a:xfrm>
            <a:prstGeom prst="snip2DiagRect">
              <a:avLst/>
            </a:prstGeom>
            <a:solidFill>
              <a:srgbClr val="4A44BD"/>
            </a:solidFill>
          </p:spPr>
          <p:txBody>
            <a:bodyPr/>
            <a:lstStyle/>
            <a:p>
              <a:endParaRPr lang="pt-BR" sz="1350"/>
            </a:p>
          </p:txBody>
        </p:sp>
      </p:grpSp>
      <p:pic>
        <p:nvPicPr>
          <p:cNvPr id="2" name="Imagem 1" descr="Forma&#10;&#10;Descrição gerada automaticamente com confiança baixa">
            <a:extLst>
              <a:ext uri="{FF2B5EF4-FFF2-40B4-BE49-F238E27FC236}">
                <a16:creationId xmlns:a16="http://schemas.microsoft.com/office/drawing/2014/main" id="{949168AD-F4E4-B6D0-2575-89B0B844BE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342900"/>
            <a:ext cx="1430614" cy="1133299"/>
          </a:xfrm>
          <a:prstGeom prst="rect">
            <a:avLst/>
          </a:prstGeom>
        </p:spPr>
      </p:pic>
      <p:grpSp>
        <p:nvGrpSpPr>
          <p:cNvPr id="9" name="Group 10">
            <a:extLst>
              <a:ext uri="{FF2B5EF4-FFF2-40B4-BE49-F238E27FC236}">
                <a16:creationId xmlns:a16="http://schemas.microsoft.com/office/drawing/2014/main" id="{694B25B2-3CFA-F5CD-2AC0-F8C6B2A3B66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V="1">
            <a:off x="19050" y="1825470"/>
            <a:ext cx="7728427" cy="45719"/>
            <a:chOff x="0" y="0"/>
            <a:chExt cx="123214575" cy="637921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4A857C6-5AA4-656C-1E5B-DC381E4866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3214569" cy="6379210"/>
            </a:xfrm>
            <a:prstGeom prst="snip2DiagRect">
              <a:avLst/>
            </a:prstGeom>
            <a:solidFill>
              <a:srgbClr val="4A44BD"/>
            </a:solidFill>
          </p:spPr>
          <p:txBody>
            <a:bodyPr/>
            <a:lstStyle/>
            <a:p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val="277303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861085" y="8515388"/>
            <a:ext cx="3815687" cy="201081"/>
            <a:chOff x="0" y="-19051"/>
            <a:chExt cx="6783443" cy="357478"/>
          </a:xfrm>
        </p:grpSpPr>
        <p:sp>
          <p:nvSpPr>
            <p:cNvPr id="20" name="Freeform 20"/>
            <p:cNvSpPr/>
            <p:nvPr/>
          </p:nvSpPr>
          <p:spPr>
            <a:xfrm>
              <a:off x="0" y="11853"/>
              <a:ext cx="287443" cy="287443"/>
            </a:xfrm>
            <a:custGeom>
              <a:avLst/>
              <a:gdLst/>
              <a:ahLst/>
              <a:cxnLst/>
              <a:rect l="l" t="t" r="r" b="b"/>
              <a:pathLst>
                <a:path w="287443" h="287443">
                  <a:moveTo>
                    <a:pt x="0" y="0"/>
                  </a:moveTo>
                  <a:lnTo>
                    <a:pt x="287443" y="0"/>
                  </a:lnTo>
                  <a:lnTo>
                    <a:pt x="287443" y="287444"/>
                  </a:lnTo>
                  <a:lnTo>
                    <a:pt x="0" y="287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41196" y="-19051"/>
              <a:ext cx="6342247" cy="357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7"/>
                </a:lnSpc>
                <a:spcBef>
                  <a:spcPct val="0"/>
                </a:spcBef>
              </a:pPr>
              <a:r>
                <a:rPr lang="en-US" sz="1274">
                  <a:solidFill>
                    <a:srgbClr val="FFFFFF"/>
                  </a:solidFill>
                  <a:latin typeface="Open Sauce"/>
                </a:rPr>
                <a:t>Information available in audio.</a:t>
              </a:r>
            </a:p>
          </p:txBody>
        </p:sp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B2A03A33-938E-8F68-AD5D-8FF1D6DD0DB6}"/>
              </a:ext>
            </a:extLst>
          </p:cNvPr>
          <p:cNvSpPr txBox="1"/>
          <p:nvPr/>
        </p:nvSpPr>
        <p:spPr>
          <a:xfrm>
            <a:off x="667696" y="800100"/>
            <a:ext cx="6827672" cy="1006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4800" dirty="0" err="1">
                <a:solidFill>
                  <a:srgbClr val="4A44BD"/>
                </a:solidFill>
                <a:latin typeface="Garet Bold"/>
              </a:rPr>
              <a:t>Contato</a:t>
            </a:r>
            <a:endParaRPr lang="en-US" sz="4800" dirty="0">
              <a:solidFill>
                <a:srgbClr val="4A44BD"/>
              </a:solidFill>
              <a:latin typeface="Garet Bold"/>
            </a:endParaRP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6542CD6F-5F4D-D9BD-B770-788E258E2558}"/>
              </a:ext>
            </a:extLst>
          </p:cNvPr>
          <p:cNvGrpSpPr/>
          <p:nvPr/>
        </p:nvGrpSpPr>
        <p:grpSpPr>
          <a:xfrm flipV="1">
            <a:off x="241763" y="1767009"/>
            <a:ext cx="7728427" cy="45719"/>
            <a:chOff x="0" y="0"/>
            <a:chExt cx="123214575" cy="6379210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024DEF8A-6EC0-FD5E-E5E0-FCB82895B7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3214569" cy="6379210"/>
            </a:xfrm>
            <a:prstGeom prst="snip2DiagRect">
              <a:avLst/>
            </a:prstGeom>
            <a:solidFill>
              <a:srgbClr val="4A44BD"/>
            </a:solidFill>
          </p:spPr>
          <p:txBody>
            <a:bodyPr/>
            <a:lstStyle/>
            <a:p>
              <a:endParaRPr lang="pt-BR" sz="1350"/>
            </a:p>
          </p:txBody>
        </p:sp>
      </p:grpSp>
      <p:pic>
        <p:nvPicPr>
          <p:cNvPr id="2" name="Imagem 1" descr="Forma&#10;&#10;Descrição gerada automaticamente com confiança baixa">
            <a:extLst>
              <a:ext uri="{FF2B5EF4-FFF2-40B4-BE49-F238E27FC236}">
                <a16:creationId xmlns:a16="http://schemas.microsoft.com/office/drawing/2014/main" id="{949168AD-F4E4-B6D0-2575-89B0B844BE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342900"/>
            <a:ext cx="1430614" cy="1133299"/>
          </a:xfrm>
          <a:prstGeom prst="rect">
            <a:avLst/>
          </a:prstGeom>
        </p:spPr>
      </p:pic>
      <p:grpSp>
        <p:nvGrpSpPr>
          <p:cNvPr id="9" name="Group 10">
            <a:extLst>
              <a:ext uri="{FF2B5EF4-FFF2-40B4-BE49-F238E27FC236}">
                <a16:creationId xmlns:a16="http://schemas.microsoft.com/office/drawing/2014/main" id="{694B25B2-3CFA-F5CD-2AC0-F8C6B2A3B66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V="1">
            <a:off x="19050" y="1825470"/>
            <a:ext cx="7728427" cy="45719"/>
            <a:chOff x="0" y="0"/>
            <a:chExt cx="123214575" cy="637921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4A857C6-5AA4-656C-1E5B-DC381E4866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3214569" cy="6379210"/>
            </a:xfrm>
            <a:prstGeom prst="snip2DiagRect">
              <a:avLst/>
            </a:prstGeom>
            <a:solidFill>
              <a:srgbClr val="4A44BD"/>
            </a:solidFill>
          </p:spPr>
          <p:txBody>
            <a:bodyPr/>
            <a:lstStyle/>
            <a:p>
              <a:endParaRPr lang="pt-BR" sz="1350"/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CA06BA71-4783-5E8D-657B-5D9BD08E832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75852" y="2934177"/>
            <a:ext cx="5182148" cy="4729303"/>
            <a:chOff x="0" y="0"/>
            <a:chExt cx="2028537" cy="1909276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45457352-1E96-05FA-9FC5-D6E9887A77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8537" cy="1909276"/>
            </a:xfrm>
            <a:custGeom>
              <a:avLst/>
              <a:gdLst/>
              <a:ahLst/>
              <a:cxnLst/>
              <a:rect l="l" t="t" r="r" b="b"/>
              <a:pathLst>
                <a:path w="2028537" h="1909276">
                  <a:moveTo>
                    <a:pt x="57295" y="0"/>
                  </a:moveTo>
                  <a:lnTo>
                    <a:pt x="1971242" y="0"/>
                  </a:lnTo>
                  <a:cubicBezTo>
                    <a:pt x="1986438" y="0"/>
                    <a:pt x="2001011" y="6036"/>
                    <a:pt x="2011756" y="16781"/>
                  </a:cubicBezTo>
                  <a:cubicBezTo>
                    <a:pt x="2022501" y="27526"/>
                    <a:pt x="2028537" y="42099"/>
                    <a:pt x="2028537" y="57295"/>
                  </a:cubicBezTo>
                  <a:lnTo>
                    <a:pt x="2028537" y="1851981"/>
                  </a:lnTo>
                  <a:cubicBezTo>
                    <a:pt x="2028537" y="1867177"/>
                    <a:pt x="2022501" y="1881750"/>
                    <a:pt x="2011756" y="1892495"/>
                  </a:cubicBezTo>
                  <a:cubicBezTo>
                    <a:pt x="2001011" y="1903240"/>
                    <a:pt x="1986438" y="1909276"/>
                    <a:pt x="1971242" y="1909276"/>
                  </a:cubicBezTo>
                  <a:lnTo>
                    <a:pt x="57295" y="1909276"/>
                  </a:lnTo>
                  <a:cubicBezTo>
                    <a:pt x="42099" y="1909276"/>
                    <a:pt x="27526" y="1903240"/>
                    <a:pt x="16781" y="1892495"/>
                  </a:cubicBezTo>
                  <a:cubicBezTo>
                    <a:pt x="6036" y="1881750"/>
                    <a:pt x="0" y="1867177"/>
                    <a:pt x="0" y="1851981"/>
                  </a:cubicBezTo>
                  <a:lnTo>
                    <a:pt x="0" y="57295"/>
                  </a:lnTo>
                  <a:cubicBezTo>
                    <a:pt x="0" y="42099"/>
                    <a:pt x="6036" y="27526"/>
                    <a:pt x="16781" y="16781"/>
                  </a:cubicBezTo>
                  <a:cubicBezTo>
                    <a:pt x="27526" y="6036"/>
                    <a:pt x="42099" y="0"/>
                    <a:pt x="57295" y="0"/>
                  </a:cubicBezTo>
                  <a:close/>
                </a:path>
              </a:pathLst>
            </a:custGeom>
            <a:solidFill>
              <a:srgbClr val="C0E4F6"/>
            </a:solidFill>
          </p:spPr>
          <p:txBody>
            <a:bodyPr/>
            <a:lstStyle/>
            <a:p>
              <a:pPr algn="ctr"/>
              <a:endParaRPr lang="pt-BR" sz="32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AFD31495-A641-4344-6D21-70AAC0FEFB5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2028537" cy="1937851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575"/>
                </a:lnSpc>
              </a:pPr>
              <a:endParaRPr sz="1350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3721CDF-1D5C-9646-48AA-83D7D5EF38EA}"/>
              </a:ext>
            </a:extLst>
          </p:cNvPr>
          <p:cNvSpPr txBox="1"/>
          <p:nvPr/>
        </p:nvSpPr>
        <p:spPr>
          <a:xfrm>
            <a:off x="3852458" y="5083387"/>
            <a:ext cx="82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FOTO AQUI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E73DE5E-E19A-904C-F80C-6F148A389E5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542053" y="9522105"/>
            <a:ext cx="8558118" cy="690155"/>
            <a:chOff x="3847923" y="9486901"/>
            <a:chExt cx="9868076" cy="718842"/>
          </a:xfrm>
        </p:grpSpPr>
        <p:grpSp>
          <p:nvGrpSpPr>
            <p:cNvPr id="15" name="Group 10">
              <a:extLst>
                <a:ext uri="{FF2B5EF4-FFF2-40B4-BE49-F238E27FC236}">
                  <a16:creationId xmlns:a16="http://schemas.microsoft.com/office/drawing/2014/main" id="{C14AAB2B-6561-11B5-D0A6-4A7D5BC961E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3935154" y="9486901"/>
              <a:ext cx="9780845" cy="718842"/>
              <a:chOff x="0" y="0"/>
              <a:chExt cx="123214575" cy="637921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CCF34990-64BA-0F1A-E4E2-C11539FFE0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23214569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123214569" h="6379210">
                    <a:moveTo>
                      <a:pt x="116297348" y="0"/>
                    </a:moveTo>
                    <a:lnTo>
                      <a:pt x="14830961" y="0"/>
                    </a:lnTo>
                    <a:lnTo>
                      <a:pt x="7221293" y="7620"/>
                    </a:lnTo>
                    <a:lnTo>
                      <a:pt x="0" y="6379210"/>
                    </a:lnTo>
                    <a:lnTo>
                      <a:pt x="116568662" y="6379210"/>
                    </a:lnTo>
                    <a:lnTo>
                      <a:pt x="123214569" y="0"/>
                    </a:lnTo>
                    <a:close/>
                  </a:path>
                </a:pathLst>
              </a:custGeom>
              <a:solidFill>
                <a:srgbClr val="4A44BD"/>
              </a:solidFill>
            </p:spPr>
            <p:txBody>
              <a:bodyPr/>
              <a:lstStyle/>
              <a:p>
                <a:endParaRPr lang="pt-BR" sz="1350"/>
              </a:p>
            </p:txBody>
          </p:sp>
        </p:grp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853AA47-D7B4-4985-49A2-08B6FD696AE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923" y="9703885"/>
              <a:ext cx="9382659" cy="482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ts val="1530"/>
                </a:lnSpc>
              </a:pPr>
              <a:r>
                <a:rPr lang="pt-BR" sz="1800" spc="68" dirty="0">
                  <a:solidFill>
                    <a:schemeClr val="bg1"/>
                  </a:solidFill>
                  <a:latin typeface="Open Sauce Bold"/>
                </a:rPr>
                <a:t>I Seminário em Sistemas de Engenharia de Produção – PPGEP</a:t>
              </a:r>
              <a:endParaRPr lang="en-US" sz="1800" spc="68" dirty="0">
                <a:solidFill>
                  <a:schemeClr val="bg1"/>
                </a:solidFill>
                <a:latin typeface="Open Sauce Bold"/>
              </a:endParaRPr>
            </a:p>
            <a:p>
              <a:pPr algn="r">
                <a:lnSpc>
                  <a:spcPts val="1530"/>
                </a:lnSpc>
              </a:pPr>
              <a:r>
                <a:rPr lang="en-US" sz="1600" spc="68" dirty="0">
                  <a:solidFill>
                    <a:schemeClr val="bg1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12 de Janeiro de 2024</a:t>
              </a:r>
            </a:p>
          </p:txBody>
        </p:sp>
      </p:grpSp>
      <p:pic>
        <p:nvPicPr>
          <p:cNvPr id="25" name="Picture 2" descr="Home labdge | Laboratório Design Thinking, Gestão e Engenharia Industrial">
            <a:extLst>
              <a:ext uri="{FF2B5EF4-FFF2-40B4-BE49-F238E27FC236}">
                <a16:creationId xmlns:a16="http://schemas.microsoft.com/office/drawing/2014/main" id="{62F1FC09-C145-E9C2-B539-5E3221E0B5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53" y="9501442"/>
            <a:ext cx="1828700" cy="7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UFF—Universidade-Federal-Fluminense – TeleVisões">
            <a:extLst>
              <a:ext uri="{FF2B5EF4-FFF2-40B4-BE49-F238E27FC236}">
                <a16:creationId xmlns:a16="http://schemas.microsoft.com/office/drawing/2014/main" id="{931BC3E2-9A45-1895-3C46-7064C309D8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2" y="9082478"/>
            <a:ext cx="2319928" cy="15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1685EAE2-9729-6245-FB96-4F49525601A6}"/>
              </a:ext>
            </a:extLst>
          </p:cNvPr>
          <p:cNvSpPr txBox="1"/>
          <p:nvPr/>
        </p:nvSpPr>
        <p:spPr>
          <a:xfrm>
            <a:off x="7239000" y="4762499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Informações para contato. Sugestão: e-mail, número de celular, </a:t>
            </a:r>
            <a:r>
              <a:rPr lang="pt-BR" sz="3600" dirty="0" err="1"/>
              <a:t>Linkedin</a:t>
            </a:r>
            <a:r>
              <a:rPr lang="pt-BR" sz="36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76214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187</Words>
  <Application>Microsoft Office PowerPoint</Application>
  <PresentationFormat>Personalizar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Open Sauce Bold</vt:lpstr>
      <vt:lpstr>Nirmala UI</vt:lpstr>
      <vt:lpstr>Garet Bold</vt:lpstr>
      <vt:lpstr>Arial</vt:lpstr>
      <vt:lpstr>Calibri</vt:lpstr>
      <vt:lpstr>Verdana</vt:lpstr>
      <vt:lpstr>Open Sauce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 Business Presentation in White Violet Light Blue Geometric Style</dc:title>
  <cp:lastModifiedBy>Office</cp:lastModifiedBy>
  <cp:revision>22</cp:revision>
  <dcterms:created xsi:type="dcterms:W3CDTF">2006-08-16T00:00:00Z</dcterms:created>
  <dcterms:modified xsi:type="dcterms:W3CDTF">2024-01-05T18:39:59Z</dcterms:modified>
  <dc:identifier>DAF49F5I4JE</dc:identifier>
</cp:coreProperties>
</file>